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14553-63B4-4424-B73B-2B644FBE358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E5FC85-24CB-4B21-869F-FB6E325F02E1}">
      <dgm:prSet/>
      <dgm:spPr/>
      <dgm:t>
        <a:bodyPr/>
        <a:lstStyle/>
        <a:p>
          <a:r>
            <a:rPr lang="en-US"/>
            <a:t>Analytical Chemistry: Used in precipitation titrations and selective ion detection.</a:t>
          </a:r>
        </a:p>
      </dgm:t>
    </dgm:pt>
    <dgm:pt modelId="{63D79188-4444-4A09-B4C6-CA28662FAB4E}" type="parTrans" cxnId="{D2272A72-6A21-432B-B9B7-2E8D9BACF69B}">
      <dgm:prSet/>
      <dgm:spPr/>
      <dgm:t>
        <a:bodyPr/>
        <a:lstStyle/>
        <a:p>
          <a:endParaRPr lang="en-US"/>
        </a:p>
      </dgm:t>
    </dgm:pt>
    <dgm:pt modelId="{81613FA2-C094-4C4B-8687-2B1DFBA9ECC9}" type="sibTrans" cxnId="{D2272A72-6A21-432B-B9B7-2E8D9BACF69B}">
      <dgm:prSet/>
      <dgm:spPr/>
      <dgm:t>
        <a:bodyPr/>
        <a:lstStyle/>
        <a:p>
          <a:endParaRPr lang="en-US"/>
        </a:p>
      </dgm:t>
    </dgm:pt>
    <dgm:pt modelId="{44CEB905-D911-45A9-A1EE-37FEAD0D842F}">
      <dgm:prSet/>
      <dgm:spPr/>
      <dgm:t>
        <a:bodyPr/>
        <a:lstStyle/>
        <a:p>
          <a:r>
            <a:rPr lang="en-US"/>
            <a:t>Environmental Chemistry: Predicts metal ion solubility in natural waters and soil systems.</a:t>
          </a:r>
        </a:p>
      </dgm:t>
    </dgm:pt>
    <dgm:pt modelId="{8A0AA600-34CA-4A32-9B33-26B13C78EE18}" type="parTrans" cxnId="{72344CFE-C5BF-41BD-837D-2B908287719E}">
      <dgm:prSet/>
      <dgm:spPr/>
      <dgm:t>
        <a:bodyPr/>
        <a:lstStyle/>
        <a:p>
          <a:endParaRPr lang="en-US"/>
        </a:p>
      </dgm:t>
    </dgm:pt>
    <dgm:pt modelId="{B237A843-8FDD-41F4-A473-78F12B55BFB3}" type="sibTrans" cxnId="{72344CFE-C5BF-41BD-837D-2B908287719E}">
      <dgm:prSet/>
      <dgm:spPr/>
      <dgm:t>
        <a:bodyPr/>
        <a:lstStyle/>
        <a:p>
          <a:endParaRPr lang="en-US"/>
        </a:p>
      </dgm:t>
    </dgm:pt>
    <dgm:pt modelId="{0AC1E263-89C1-4890-AF5E-3CEE288D40F2}">
      <dgm:prSet/>
      <dgm:spPr/>
      <dgm:t>
        <a:bodyPr/>
        <a:lstStyle/>
        <a:p>
          <a:r>
            <a:rPr lang="en-US"/>
            <a:t>Pharmaceutical Science: Determines drug solubility and bioavailability.</a:t>
          </a:r>
        </a:p>
      </dgm:t>
    </dgm:pt>
    <dgm:pt modelId="{BFDD04A6-8866-44B9-8D7E-6DE9E1DDF409}" type="parTrans" cxnId="{227FE27B-CCE1-4E4E-B45C-DE9A7CF67A35}">
      <dgm:prSet/>
      <dgm:spPr/>
      <dgm:t>
        <a:bodyPr/>
        <a:lstStyle/>
        <a:p>
          <a:endParaRPr lang="en-US"/>
        </a:p>
      </dgm:t>
    </dgm:pt>
    <dgm:pt modelId="{8C5260B5-AC0C-4821-BD0A-C63CED078FFF}" type="sibTrans" cxnId="{227FE27B-CCE1-4E4E-B45C-DE9A7CF67A35}">
      <dgm:prSet/>
      <dgm:spPr/>
      <dgm:t>
        <a:bodyPr/>
        <a:lstStyle/>
        <a:p>
          <a:endParaRPr lang="en-US"/>
        </a:p>
      </dgm:t>
    </dgm:pt>
    <dgm:pt modelId="{DB3157B6-9D40-4C1C-AC7C-EAFF6E013178}">
      <dgm:prSet/>
      <dgm:spPr/>
      <dgm:t>
        <a:bodyPr/>
        <a:lstStyle/>
        <a:p>
          <a:r>
            <a:rPr lang="en-US"/>
            <a:t>Industrial Chemistry: Controls crystallization and purification processes.</a:t>
          </a:r>
        </a:p>
      </dgm:t>
    </dgm:pt>
    <dgm:pt modelId="{5EB577B3-6A51-4E38-8B84-CE776A9E3E70}" type="parTrans" cxnId="{E1E6F549-1CE6-4CC4-99EB-B2D1C9DA9579}">
      <dgm:prSet/>
      <dgm:spPr/>
      <dgm:t>
        <a:bodyPr/>
        <a:lstStyle/>
        <a:p>
          <a:endParaRPr lang="en-US"/>
        </a:p>
      </dgm:t>
    </dgm:pt>
    <dgm:pt modelId="{DA243107-56BA-4D2D-992C-A3CD88332C9D}" type="sibTrans" cxnId="{E1E6F549-1CE6-4CC4-99EB-B2D1C9DA9579}">
      <dgm:prSet/>
      <dgm:spPr/>
      <dgm:t>
        <a:bodyPr/>
        <a:lstStyle/>
        <a:p>
          <a:endParaRPr lang="en-US"/>
        </a:p>
      </dgm:t>
    </dgm:pt>
    <dgm:pt modelId="{49B12C82-BBF5-457E-966F-07F31B98C276}">
      <dgm:prSet/>
      <dgm:spPr/>
      <dgm:t>
        <a:bodyPr/>
        <a:lstStyle/>
        <a:p>
          <a:r>
            <a:rPr lang="en-US"/>
            <a:t>Biological Systems: Regulates mineral balance (e.g., calcium phosphate equilibrium in bones).</a:t>
          </a:r>
        </a:p>
      </dgm:t>
    </dgm:pt>
    <dgm:pt modelId="{427B1EBD-A42F-4709-A410-156420B9BA09}" type="parTrans" cxnId="{A57517D7-327D-429E-97E8-C4B2B48B76D3}">
      <dgm:prSet/>
      <dgm:spPr/>
      <dgm:t>
        <a:bodyPr/>
        <a:lstStyle/>
        <a:p>
          <a:endParaRPr lang="en-US"/>
        </a:p>
      </dgm:t>
    </dgm:pt>
    <dgm:pt modelId="{FCB2910C-6886-447F-B178-69197C66C715}" type="sibTrans" cxnId="{A57517D7-327D-429E-97E8-C4B2B48B76D3}">
      <dgm:prSet/>
      <dgm:spPr/>
      <dgm:t>
        <a:bodyPr/>
        <a:lstStyle/>
        <a:p>
          <a:endParaRPr lang="en-US"/>
        </a:p>
      </dgm:t>
    </dgm:pt>
    <dgm:pt modelId="{35BD49ED-0E26-429B-AE31-8FF9BA9A4AEE}" type="pres">
      <dgm:prSet presAssocID="{9D014553-63B4-4424-B73B-2B644FBE358F}" presName="outerComposite" presStyleCnt="0">
        <dgm:presLayoutVars>
          <dgm:chMax val="5"/>
          <dgm:dir/>
          <dgm:resizeHandles val="exact"/>
        </dgm:presLayoutVars>
      </dgm:prSet>
      <dgm:spPr/>
    </dgm:pt>
    <dgm:pt modelId="{654A3E55-76D5-4234-8D22-B67A8BAE6A72}" type="pres">
      <dgm:prSet presAssocID="{9D014553-63B4-4424-B73B-2B644FBE358F}" presName="dummyMaxCanvas" presStyleCnt="0">
        <dgm:presLayoutVars/>
      </dgm:prSet>
      <dgm:spPr/>
    </dgm:pt>
    <dgm:pt modelId="{7150D4AC-0C6E-453B-B61D-DCC62321113A}" type="pres">
      <dgm:prSet presAssocID="{9D014553-63B4-4424-B73B-2B644FBE358F}" presName="FiveNodes_1" presStyleLbl="node1" presStyleIdx="0" presStyleCnt="5">
        <dgm:presLayoutVars>
          <dgm:bulletEnabled val="1"/>
        </dgm:presLayoutVars>
      </dgm:prSet>
      <dgm:spPr/>
    </dgm:pt>
    <dgm:pt modelId="{3D331FC7-F875-43EC-A858-3F9814FD466F}" type="pres">
      <dgm:prSet presAssocID="{9D014553-63B4-4424-B73B-2B644FBE358F}" presName="FiveNodes_2" presStyleLbl="node1" presStyleIdx="1" presStyleCnt="5">
        <dgm:presLayoutVars>
          <dgm:bulletEnabled val="1"/>
        </dgm:presLayoutVars>
      </dgm:prSet>
      <dgm:spPr/>
    </dgm:pt>
    <dgm:pt modelId="{E4BCC4DF-3441-40EB-89E9-5AAC45DF9ACA}" type="pres">
      <dgm:prSet presAssocID="{9D014553-63B4-4424-B73B-2B644FBE358F}" presName="FiveNodes_3" presStyleLbl="node1" presStyleIdx="2" presStyleCnt="5">
        <dgm:presLayoutVars>
          <dgm:bulletEnabled val="1"/>
        </dgm:presLayoutVars>
      </dgm:prSet>
      <dgm:spPr/>
    </dgm:pt>
    <dgm:pt modelId="{B43170FD-AF43-4C14-A2EB-A07C491BD886}" type="pres">
      <dgm:prSet presAssocID="{9D014553-63B4-4424-B73B-2B644FBE358F}" presName="FiveNodes_4" presStyleLbl="node1" presStyleIdx="3" presStyleCnt="5">
        <dgm:presLayoutVars>
          <dgm:bulletEnabled val="1"/>
        </dgm:presLayoutVars>
      </dgm:prSet>
      <dgm:spPr/>
    </dgm:pt>
    <dgm:pt modelId="{0CB7EEBE-955B-473A-86F5-D41390D9005F}" type="pres">
      <dgm:prSet presAssocID="{9D014553-63B4-4424-B73B-2B644FBE358F}" presName="FiveNodes_5" presStyleLbl="node1" presStyleIdx="4" presStyleCnt="5">
        <dgm:presLayoutVars>
          <dgm:bulletEnabled val="1"/>
        </dgm:presLayoutVars>
      </dgm:prSet>
      <dgm:spPr/>
    </dgm:pt>
    <dgm:pt modelId="{D5CA99CF-6605-45F9-A079-2D011CAC5007}" type="pres">
      <dgm:prSet presAssocID="{9D014553-63B4-4424-B73B-2B644FBE358F}" presName="FiveConn_1-2" presStyleLbl="fgAccFollowNode1" presStyleIdx="0" presStyleCnt="4">
        <dgm:presLayoutVars>
          <dgm:bulletEnabled val="1"/>
        </dgm:presLayoutVars>
      </dgm:prSet>
      <dgm:spPr/>
    </dgm:pt>
    <dgm:pt modelId="{E4938193-E4C6-49F9-A65B-A7E019F94803}" type="pres">
      <dgm:prSet presAssocID="{9D014553-63B4-4424-B73B-2B644FBE358F}" presName="FiveConn_2-3" presStyleLbl="fgAccFollowNode1" presStyleIdx="1" presStyleCnt="4">
        <dgm:presLayoutVars>
          <dgm:bulletEnabled val="1"/>
        </dgm:presLayoutVars>
      </dgm:prSet>
      <dgm:spPr/>
    </dgm:pt>
    <dgm:pt modelId="{DD804654-2A74-4432-9FF1-E5DD0834F58F}" type="pres">
      <dgm:prSet presAssocID="{9D014553-63B4-4424-B73B-2B644FBE358F}" presName="FiveConn_3-4" presStyleLbl="fgAccFollowNode1" presStyleIdx="2" presStyleCnt="4">
        <dgm:presLayoutVars>
          <dgm:bulletEnabled val="1"/>
        </dgm:presLayoutVars>
      </dgm:prSet>
      <dgm:spPr/>
    </dgm:pt>
    <dgm:pt modelId="{5E471D15-C73A-4F4A-959F-8DDBFA4A57FD}" type="pres">
      <dgm:prSet presAssocID="{9D014553-63B4-4424-B73B-2B644FBE358F}" presName="FiveConn_4-5" presStyleLbl="fgAccFollowNode1" presStyleIdx="3" presStyleCnt="4">
        <dgm:presLayoutVars>
          <dgm:bulletEnabled val="1"/>
        </dgm:presLayoutVars>
      </dgm:prSet>
      <dgm:spPr/>
    </dgm:pt>
    <dgm:pt modelId="{CAAF38E6-536A-4ED6-9C30-52FFFCA339D3}" type="pres">
      <dgm:prSet presAssocID="{9D014553-63B4-4424-B73B-2B644FBE358F}" presName="FiveNodes_1_text" presStyleLbl="node1" presStyleIdx="4" presStyleCnt="5">
        <dgm:presLayoutVars>
          <dgm:bulletEnabled val="1"/>
        </dgm:presLayoutVars>
      </dgm:prSet>
      <dgm:spPr/>
    </dgm:pt>
    <dgm:pt modelId="{565AA6A9-039B-4979-A2A0-A44B08669FFF}" type="pres">
      <dgm:prSet presAssocID="{9D014553-63B4-4424-B73B-2B644FBE358F}" presName="FiveNodes_2_text" presStyleLbl="node1" presStyleIdx="4" presStyleCnt="5">
        <dgm:presLayoutVars>
          <dgm:bulletEnabled val="1"/>
        </dgm:presLayoutVars>
      </dgm:prSet>
      <dgm:spPr/>
    </dgm:pt>
    <dgm:pt modelId="{F7C3BEA0-3D99-40BE-B411-B2C167A63A83}" type="pres">
      <dgm:prSet presAssocID="{9D014553-63B4-4424-B73B-2B644FBE358F}" presName="FiveNodes_3_text" presStyleLbl="node1" presStyleIdx="4" presStyleCnt="5">
        <dgm:presLayoutVars>
          <dgm:bulletEnabled val="1"/>
        </dgm:presLayoutVars>
      </dgm:prSet>
      <dgm:spPr/>
    </dgm:pt>
    <dgm:pt modelId="{1D748DC5-19CC-4E84-8671-099E1A2AB98B}" type="pres">
      <dgm:prSet presAssocID="{9D014553-63B4-4424-B73B-2B644FBE358F}" presName="FiveNodes_4_text" presStyleLbl="node1" presStyleIdx="4" presStyleCnt="5">
        <dgm:presLayoutVars>
          <dgm:bulletEnabled val="1"/>
        </dgm:presLayoutVars>
      </dgm:prSet>
      <dgm:spPr/>
    </dgm:pt>
    <dgm:pt modelId="{E3B5EBFC-78AF-4F15-BA23-A70D001C108A}" type="pres">
      <dgm:prSet presAssocID="{9D014553-63B4-4424-B73B-2B644FBE35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9E44901-988E-4B0C-B69A-63BADC3CDD1F}" type="presOf" srcId="{49B12C82-BBF5-457E-966F-07F31B98C276}" destId="{0CB7EEBE-955B-473A-86F5-D41390D9005F}" srcOrd="0" destOrd="0" presId="urn:microsoft.com/office/officeart/2005/8/layout/vProcess5"/>
    <dgm:cxn modelId="{A8A6ED09-784D-41D1-BB85-6C81EDE82DED}" type="presOf" srcId="{44CEB905-D911-45A9-A1EE-37FEAD0D842F}" destId="{3D331FC7-F875-43EC-A858-3F9814FD466F}" srcOrd="0" destOrd="0" presId="urn:microsoft.com/office/officeart/2005/8/layout/vProcess5"/>
    <dgm:cxn modelId="{E372A618-2A11-4D72-B172-EC8FA5B4657C}" type="presOf" srcId="{DB3157B6-9D40-4C1C-AC7C-EAFF6E013178}" destId="{1D748DC5-19CC-4E84-8671-099E1A2AB98B}" srcOrd="1" destOrd="0" presId="urn:microsoft.com/office/officeart/2005/8/layout/vProcess5"/>
    <dgm:cxn modelId="{46F74C19-5B24-4D4D-927F-5F00AC75048C}" type="presOf" srcId="{8C5260B5-AC0C-4821-BD0A-C63CED078FFF}" destId="{DD804654-2A74-4432-9FF1-E5DD0834F58F}" srcOrd="0" destOrd="0" presId="urn:microsoft.com/office/officeart/2005/8/layout/vProcess5"/>
    <dgm:cxn modelId="{2A88563A-5D46-4B5D-9812-4C934D51A473}" type="presOf" srcId="{DA243107-56BA-4D2D-992C-A3CD88332C9D}" destId="{5E471D15-C73A-4F4A-959F-8DDBFA4A57FD}" srcOrd="0" destOrd="0" presId="urn:microsoft.com/office/officeart/2005/8/layout/vProcess5"/>
    <dgm:cxn modelId="{5017A646-0736-460E-8A66-54989906929B}" type="presOf" srcId="{81613FA2-C094-4C4B-8687-2B1DFBA9ECC9}" destId="{D5CA99CF-6605-45F9-A079-2D011CAC5007}" srcOrd="0" destOrd="0" presId="urn:microsoft.com/office/officeart/2005/8/layout/vProcess5"/>
    <dgm:cxn modelId="{E1E6F549-1CE6-4CC4-99EB-B2D1C9DA9579}" srcId="{9D014553-63B4-4424-B73B-2B644FBE358F}" destId="{DB3157B6-9D40-4C1C-AC7C-EAFF6E013178}" srcOrd="3" destOrd="0" parTransId="{5EB577B3-6A51-4E38-8B84-CE776A9E3E70}" sibTransId="{DA243107-56BA-4D2D-992C-A3CD88332C9D}"/>
    <dgm:cxn modelId="{D2272A72-6A21-432B-B9B7-2E8D9BACF69B}" srcId="{9D014553-63B4-4424-B73B-2B644FBE358F}" destId="{AFE5FC85-24CB-4B21-869F-FB6E325F02E1}" srcOrd="0" destOrd="0" parTransId="{63D79188-4444-4A09-B4C6-CA28662FAB4E}" sibTransId="{81613FA2-C094-4C4B-8687-2B1DFBA9ECC9}"/>
    <dgm:cxn modelId="{B4412C52-30F2-467F-ACE7-4512E7F0E6E2}" type="presOf" srcId="{49B12C82-BBF5-457E-966F-07F31B98C276}" destId="{E3B5EBFC-78AF-4F15-BA23-A70D001C108A}" srcOrd="1" destOrd="0" presId="urn:microsoft.com/office/officeart/2005/8/layout/vProcess5"/>
    <dgm:cxn modelId="{227FE27B-CCE1-4E4E-B45C-DE9A7CF67A35}" srcId="{9D014553-63B4-4424-B73B-2B644FBE358F}" destId="{0AC1E263-89C1-4890-AF5E-3CEE288D40F2}" srcOrd="2" destOrd="0" parTransId="{BFDD04A6-8866-44B9-8D7E-6DE9E1DDF409}" sibTransId="{8C5260B5-AC0C-4821-BD0A-C63CED078FFF}"/>
    <dgm:cxn modelId="{9666367D-298C-44D1-8143-6A611C494944}" type="presOf" srcId="{DB3157B6-9D40-4C1C-AC7C-EAFF6E013178}" destId="{B43170FD-AF43-4C14-A2EB-A07C491BD886}" srcOrd="0" destOrd="0" presId="urn:microsoft.com/office/officeart/2005/8/layout/vProcess5"/>
    <dgm:cxn modelId="{45135EC4-1392-40AF-81A9-D48B1B7683BF}" type="presOf" srcId="{9D014553-63B4-4424-B73B-2B644FBE358F}" destId="{35BD49ED-0E26-429B-AE31-8FF9BA9A4AEE}" srcOrd="0" destOrd="0" presId="urn:microsoft.com/office/officeart/2005/8/layout/vProcess5"/>
    <dgm:cxn modelId="{74F62FCF-66C8-42C7-BE89-76CC40D39DB1}" type="presOf" srcId="{B237A843-8FDD-41F4-A473-78F12B55BFB3}" destId="{E4938193-E4C6-49F9-A65B-A7E019F94803}" srcOrd="0" destOrd="0" presId="urn:microsoft.com/office/officeart/2005/8/layout/vProcess5"/>
    <dgm:cxn modelId="{C0689ED4-34E0-4BCA-9E5B-F89A51519E3E}" type="presOf" srcId="{44CEB905-D911-45A9-A1EE-37FEAD0D842F}" destId="{565AA6A9-039B-4979-A2A0-A44B08669FFF}" srcOrd="1" destOrd="0" presId="urn:microsoft.com/office/officeart/2005/8/layout/vProcess5"/>
    <dgm:cxn modelId="{B4B0D1D4-336A-41B3-BE52-99D5A00035D1}" type="presOf" srcId="{0AC1E263-89C1-4890-AF5E-3CEE288D40F2}" destId="{F7C3BEA0-3D99-40BE-B411-B2C167A63A83}" srcOrd="1" destOrd="0" presId="urn:microsoft.com/office/officeart/2005/8/layout/vProcess5"/>
    <dgm:cxn modelId="{A57517D7-327D-429E-97E8-C4B2B48B76D3}" srcId="{9D014553-63B4-4424-B73B-2B644FBE358F}" destId="{49B12C82-BBF5-457E-966F-07F31B98C276}" srcOrd="4" destOrd="0" parTransId="{427B1EBD-A42F-4709-A410-156420B9BA09}" sibTransId="{FCB2910C-6886-447F-B178-69197C66C715}"/>
    <dgm:cxn modelId="{EC0C88D7-A4ED-46AA-BAA6-1045B0D235B5}" type="presOf" srcId="{0AC1E263-89C1-4890-AF5E-3CEE288D40F2}" destId="{E4BCC4DF-3441-40EB-89E9-5AAC45DF9ACA}" srcOrd="0" destOrd="0" presId="urn:microsoft.com/office/officeart/2005/8/layout/vProcess5"/>
    <dgm:cxn modelId="{FBE5F2F9-6B3D-493F-B90F-0731EB3120C9}" type="presOf" srcId="{AFE5FC85-24CB-4B21-869F-FB6E325F02E1}" destId="{7150D4AC-0C6E-453B-B61D-DCC62321113A}" srcOrd="0" destOrd="0" presId="urn:microsoft.com/office/officeart/2005/8/layout/vProcess5"/>
    <dgm:cxn modelId="{72344CFE-C5BF-41BD-837D-2B908287719E}" srcId="{9D014553-63B4-4424-B73B-2B644FBE358F}" destId="{44CEB905-D911-45A9-A1EE-37FEAD0D842F}" srcOrd="1" destOrd="0" parTransId="{8A0AA600-34CA-4A32-9B33-26B13C78EE18}" sibTransId="{B237A843-8FDD-41F4-A473-78F12B55BFB3}"/>
    <dgm:cxn modelId="{C90CAFFE-CD73-4381-BB31-C28D361AE3CE}" type="presOf" srcId="{AFE5FC85-24CB-4B21-869F-FB6E325F02E1}" destId="{CAAF38E6-536A-4ED6-9C30-52FFFCA339D3}" srcOrd="1" destOrd="0" presId="urn:microsoft.com/office/officeart/2005/8/layout/vProcess5"/>
    <dgm:cxn modelId="{688CBFB9-99F5-4EBD-98B6-BAE04A53BEC0}" type="presParOf" srcId="{35BD49ED-0E26-429B-AE31-8FF9BA9A4AEE}" destId="{654A3E55-76D5-4234-8D22-B67A8BAE6A72}" srcOrd="0" destOrd="0" presId="urn:microsoft.com/office/officeart/2005/8/layout/vProcess5"/>
    <dgm:cxn modelId="{6C8146FF-1648-4177-9E3A-A45153EEC4BD}" type="presParOf" srcId="{35BD49ED-0E26-429B-AE31-8FF9BA9A4AEE}" destId="{7150D4AC-0C6E-453B-B61D-DCC62321113A}" srcOrd="1" destOrd="0" presId="urn:microsoft.com/office/officeart/2005/8/layout/vProcess5"/>
    <dgm:cxn modelId="{E1B1AA5D-C027-4A2E-B21D-9CDDAB1264C5}" type="presParOf" srcId="{35BD49ED-0E26-429B-AE31-8FF9BA9A4AEE}" destId="{3D331FC7-F875-43EC-A858-3F9814FD466F}" srcOrd="2" destOrd="0" presId="urn:microsoft.com/office/officeart/2005/8/layout/vProcess5"/>
    <dgm:cxn modelId="{A7B0316A-CF91-4968-8EC5-A1B467F4B432}" type="presParOf" srcId="{35BD49ED-0E26-429B-AE31-8FF9BA9A4AEE}" destId="{E4BCC4DF-3441-40EB-89E9-5AAC45DF9ACA}" srcOrd="3" destOrd="0" presId="urn:microsoft.com/office/officeart/2005/8/layout/vProcess5"/>
    <dgm:cxn modelId="{98F4AA1E-9BF3-4C09-A600-2F6B51831438}" type="presParOf" srcId="{35BD49ED-0E26-429B-AE31-8FF9BA9A4AEE}" destId="{B43170FD-AF43-4C14-A2EB-A07C491BD886}" srcOrd="4" destOrd="0" presId="urn:microsoft.com/office/officeart/2005/8/layout/vProcess5"/>
    <dgm:cxn modelId="{1EDA0792-FD3F-4219-9015-E91FFC0FEDD7}" type="presParOf" srcId="{35BD49ED-0E26-429B-AE31-8FF9BA9A4AEE}" destId="{0CB7EEBE-955B-473A-86F5-D41390D9005F}" srcOrd="5" destOrd="0" presId="urn:microsoft.com/office/officeart/2005/8/layout/vProcess5"/>
    <dgm:cxn modelId="{CC3E3995-817D-459D-95BA-09338F7E3A69}" type="presParOf" srcId="{35BD49ED-0E26-429B-AE31-8FF9BA9A4AEE}" destId="{D5CA99CF-6605-45F9-A079-2D011CAC5007}" srcOrd="6" destOrd="0" presId="urn:microsoft.com/office/officeart/2005/8/layout/vProcess5"/>
    <dgm:cxn modelId="{EE9B9C38-D534-4582-8143-6E5B464E44E3}" type="presParOf" srcId="{35BD49ED-0E26-429B-AE31-8FF9BA9A4AEE}" destId="{E4938193-E4C6-49F9-A65B-A7E019F94803}" srcOrd="7" destOrd="0" presId="urn:microsoft.com/office/officeart/2005/8/layout/vProcess5"/>
    <dgm:cxn modelId="{D10C44F0-B60F-4703-A444-ED777532A2EC}" type="presParOf" srcId="{35BD49ED-0E26-429B-AE31-8FF9BA9A4AEE}" destId="{DD804654-2A74-4432-9FF1-E5DD0834F58F}" srcOrd="8" destOrd="0" presId="urn:microsoft.com/office/officeart/2005/8/layout/vProcess5"/>
    <dgm:cxn modelId="{ACD6455F-116F-44DD-9D84-C3E3B55C848C}" type="presParOf" srcId="{35BD49ED-0E26-429B-AE31-8FF9BA9A4AEE}" destId="{5E471D15-C73A-4F4A-959F-8DDBFA4A57FD}" srcOrd="9" destOrd="0" presId="urn:microsoft.com/office/officeart/2005/8/layout/vProcess5"/>
    <dgm:cxn modelId="{54BA4390-FB41-4E73-B7C7-43326B1DB30E}" type="presParOf" srcId="{35BD49ED-0E26-429B-AE31-8FF9BA9A4AEE}" destId="{CAAF38E6-536A-4ED6-9C30-52FFFCA339D3}" srcOrd="10" destOrd="0" presId="urn:microsoft.com/office/officeart/2005/8/layout/vProcess5"/>
    <dgm:cxn modelId="{975C1172-9912-4669-9AC3-1CA46F72A8CA}" type="presParOf" srcId="{35BD49ED-0E26-429B-AE31-8FF9BA9A4AEE}" destId="{565AA6A9-039B-4979-A2A0-A44B08669FFF}" srcOrd="11" destOrd="0" presId="urn:microsoft.com/office/officeart/2005/8/layout/vProcess5"/>
    <dgm:cxn modelId="{9570DF4D-BC34-4818-9C35-3E5D17FD6EF8}" type="presParOf" srcId="{35BD49ED-0E26-429B-AE31-8FF9BA9A4AEE}" destId="{F7C3BEA0-3D99-40BE-B411-B2C167A63A83}" srcOrd="12" destOrd="0" presId="urn:microsoft.com/office/officeart/2005/8/layout/vProcess5"/>
    <dgm:cxn modelId="{F871730E-0AA7-4816-8745-B4D0F6F814BA}" type="presParOf" srcId="{35BD49ED-0E26-429B-AE31-8FF9BA9A4AEE}" destId="{1D748DC5-19CC-4E84-8671-099E1A2AB98B}" srcOrd="13" destOrd="0" presId="urn:microsoft.com/office/officeart/2005/8/layout/vProcess5"/>
    <dgm:cxn modelId="{267BB8C3-2834-476A-8498-623E06BD588A}" type="presParOf" srcId="{35BD49ED-0E26-429B-AE31-8FF9BA9A4AEE}" destId="{E3B5EBFC-78AF-4F15-BA23-A70D001C108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0D4AC-0C6E-453B-B61D-DCC62321113A}">
      <dsp:nvSpPr>
        <dsp:cNvPr id="0" name=""/>
        <dsp:cNvSpPr/>
      </dsp:nvSpPr>
      <dsp:spPr>
        <a:xfrm>
          <a:off x="0" y="0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Analytical Chemistry: Used in precipitation titrations and selective ion detection.</a:t>
          </a:r>
        </a:p>
      </dsp:txBody>
      <dsp:txXfrm>
        <a:off x="26631" y="26631"/>
        <a:ext cx="4233456" cy="855994"/>
      </dsp:txXfrm>
    </dsp:sp>
    <dsp:sp modelId="{3D331FC7-F875-43EC-A858-3F9814FD466F}">
      <dsp:nvSpPr>
        <dsp:cNvPr id="0" name=""/>
        <dsp:cNvSpPr/>
      </dsp:nvSpPr>
      <dsp:spPr>
        <a:xfrm>
          <a:off x="397347" y="1035542"/>
          <a:ext cx="5320997" cy="9092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Environmental Chemistry: Predicts metal ion solubility in natural waters and soil systems.</a:t>
          </a:r>
        </a:p>
      </dsp:txBody>
      <dsp:txXfrm>
        <a:off x="423978" y="1062173"/>
        <a:ext cx="4279372" cy="855994"/>
      </dsp:txXfrm>
    </dsp:sp>
    <dsp:sp modelId="{E4BCC4DF-3441-40EB-89E9-5AAC45DF9ACA}">
      <dsp:nvSpPr>
        <dsp:cNvPr id="0" name=""/>
        <dsp:cNvSpPr/>
      </dsp:nvSpPr>
      <dsp:spPr>
        <a:xfrm>
          <a:off x="794694" y="2071084"/>
          <a:ext cx="5320997" cy="909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Pharmaceutical Science: Determines drug solubility and bioavailability.</a:t>
          </a:r>
        </a:p>
      </dsp:txBody>
      <dsp:txXfrm>
        <a:off x="821325" y="2097715"/>
        <a:ext cx="4279372" cy="855994"/>
      </dsp:txXfrm>
    </dsp:sp>
    <dsp:sp modelId="{B43170FD-AF43-4C14-A2EB-A07C491BD886}">
      <dsp:nvSpPr>
        <dsp:cNvPr id="0" name=""/>
        <dsp:cNvSpPr/>
      </dsp:nvSpPr>
      <dsp:spPr>
        <a:xfrm>
          <a:off x="1192041" y="3106626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Industrial Chemistry: Controls crystallization and purification processes.</a:t>
          </a:r>
        </a:p>
      </dsp:txBody>
      <dsp:txXfrm>
        <a:off x="1218672" y="3133257"/>
        <a:ext cx="4279372" cy="855994"/>
      </dsp:txXfrm>
    </dsp:sp>
    <dsp:sp modelId="{0CB7EEBE-955B-473A-86F5-D41390D9005F}">
      <dsp:nvSpPr>
        <dsp:cNvPr id="0" name=""/>
        <dsp:cNvSpPr/>
      </dsp:nvSpPr>
      <dsp:spPr>
        <a:xfrm>
          <a:off x="1589389" y="4142168"/>
          <a:ext cx="5320997" cy="909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Biological Systems: Regulates mineral balance (e.g., calcium phosphate equilibrium in bones).</a:t>
          </a:r>
        </a:p>
      </dsp:txBody>
      <dsp:txXfrm>
        <a:off x="1616020" y="4168799"/>
        <a:ext cx="4279372" cy="855994"/>
      </dsp:txXfrm>
    </dsp:sp>
    <dsp:sp modelId="{D5CA99CF-6605-45F9-A079-2D011CAC5007}">
      <dsp:nvSpPr>
        <dsp:cNvPr id="0" name=""/>
        <dsp:cNvSpPr/>
      </dsp:nvSpPr>
      <dsp:spPr>
        <a:xfrm>
          <a:off x="4729981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62960" y="664262"/>
        <a:ext cx="325058" cy="444740"/>
      </dsp:txXfrm>
    </dsp:sp>
    <dsp:sp modelId="{E4938193-E4C6-49F9-A65B-A7E019F94803}">
      <dsp:nvSpPr>
        <dsp:cNvPr id="0" name=""/>
        <dsp:cNvSpPr/>
      </dsp:nvSpPr>
      <dsp:spPr>
        <a:xfrm>
          <a:off x="5127328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60307" y="1699804"/>
        <a:ext cx="325058" cy="444740"/>
      </dsp:txXfrm>
    </dsp:sp>
    <dsp:sp modelId="{DD804654-2A74-4432-9FF1-E5DD0834F58F}">
      <dsp:nvSpPr>
        <dsp:cNvPr id="0" name=""/>
        <dsp:cNvSpPr/>
      </dsp:nvSpPr>
      <dsp:spPr>
        <a:xfrm>
          <a:off x="5524675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57654" y="2720192"/>
        <a:ext cx="325058" cy="444740"/>
      </dsp:txXfrm>
    </dsp:sp>
    <dsp:sp modelId="{5E471D15-C73A-4F4A-959F-8DDBFA4A57FD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55002" y="3765837"/>
        <a:ext cx="325058" cy="44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Description of the method of chemical equilibrium in solutions. Dissolution and solubility.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Concept of chemical equilibrium in solutions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CF3AB-98C3-B3F7-000C-43F0371A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1" r="18635"/>
          <a:stretch>
            <a:fillRect/>
          </a:stretch>
        </p:blipFill>
        <p:spPr>
          <a:xfrm>
            <a:off x="633999" y="1857330"/>
            <a:ext cx="4001315" cy="28799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4769" y="2198914"/>
                <a:ext cx="6574973" cy="3670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aqueous systems, chemical equilibrium describes a state in which the rate of the forward process (dissolution) equals the rate of the reverse process (precipitation).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ar-IQ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ar-IQ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ar-IQ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ar-IQ" dirty="0"/>
              </a:p>
              <a:p>
                <a:r>
                  <a:rPr lang="en-US" dirty="0"/>
                  <a:t>At equilibrium, the concentration of dissolved ions remains constant because the dynamic exchange between the solid and ions in solution continues at equal rates.</a:t>
                </a:r>
                <a:br>
                  <a:rPr lang="en-US" dirty="0"/>
                </a:br>
                <a:r>
                  <a:rPr lang="en-US" dirty="0"/>
                  <a:t>This equilibrium is crucial for understanding solubility, buffer systems, and reactions in biological and environmental chemistry.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4769" y="2198914"/>
                <a:ext cx="6574973" cy="3670180"/>
              </a:xfrm>
              <a:blipFill>
                <a:blip r:embed="rId3"/>
                <a:stretch>
                  <a:fillRect l="-2317" t="-1827" r="-120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The process of dissolution</a:t>
            </a:r>
            <a:endParaRPr lang="ru-KZ" dirty="0"/>
          </a:p>
        </p:txBody>
      </p:sp>
      <p:pic>
        <p:nvPicPr>
          <p:cNvPr id="4" name="Рисунок 3" descr="Изображение выглядит как снимок экрана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C7477F-EC0D-38BD-A4B8-33728DE7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674379"/>
            <a:ext cx="5451627" cy="31892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402414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Dissolution involves breaking intermolecular or ionic forces within a solute and forming new interactions with solvent molecules.</a:t>
            </a:r>
          </a:p>
          <a:p>
            <a:r>
              <a:rPr lang="en-US" sz="1600" dirty="0"/>
              <a:t>Ionic compounds dissociate into cations and anions, stabilized by solvation (hydration in water).</a:t>
            </a:r>
          </a:p>
          <a:p>
            <a:r>
              <a:rPr lang="en-US" sz="1600" dirty="0"/>
              <a:t>Molecular solutes (e.g., ethanol, sugar) dissolve via hydrogen bonding and dipole–dipole interactions.</a:t>
            </a:r>
          </a:p>
          <a:p>
            <a:r>
              <a:rPr lang="en-US" sz="1600" dirty="0"/>
              <a:t>The dissolution process is influenced by enthalpy (</a:t>
            </a:r>
            <a:r>
              <a:rPr lang="el-GR" sz="1600" dirty="0"/>
              <a:t>Δ</a:t>
            </a:r>
            <a:r>
              <a:rPr lang="en-US" sz="1600" dirty="0"/>
              <a:t>H) and entropy (</a:t>
            </a:r>
            <a:r>
              <a:rPr lang="el-GR" sz="1600" dirty="0"/>
              <a:t>Δ</a:t>
            </a:r>
            <a:r>
              <a:rPr lang="en-US" sz="1600" dirty="0"/>
              <a:t>S) changes. The Gibbs free energy (</a:t>
            </a:r>
            <a:r>
              <a:rPr lang="el-GR" sz="1600" dirty="0"/>
              <a:t>Δ</a:t>
            </a:r>
            <a:r>
              <a:rPr lang="en-US" sz="1600" dirty="0"/>
              <a:t>G) determines spontaneity: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If </a:t>
            </a:r>
            <a:r>
              <a:rPr lang="el-GR" sz="1600" dirty="0"/>
              <a:t>Δ</a:t>
            </a:r>
            <a:r>
              <a:rPr lang="en-US" sz="1600" dirty="0"/>
              <a:t>G &lt; 0, the dissolution is spontaneous.</a:t>
            </a:r>
          </a:p>
          <a:p>
            <a:endParaRPr lang="ru-KZ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FE08FFA-AAD8-B600-3A73-627928AA8BD4}"/>
                  </a:ext>
                </a:extLst>
              </p:cNvPr>
              <p:cNvSpPr/>
              <p:nvPr/>
            </p:nvSpPr>
            <p:spPr>
              <a:xfrm>
                <a:off x="7781109" y="4917471"/>
                <a:ext cx="2722880" cy="43688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FE08FFA-AAD8-B600-3A73-627928AA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9" y="4917471"/>
                <a:ext cx="2722880" cy="436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4400" b="1"/>
              <a:t>The solubility product constant (</a:t>
            </a:r>
            <a:r>
              <a:rPr lang="en-US" sz="4400" b="1" err="1"/>
              <a:t>Ksp</a:t>
            </a:r>
            <a:r>
              <a:rPr lang="en-US" sz="4400" b="1"/>
              <a:t>)</a:t>
            </a:r>
            <a:endParaRPr lang="ru-KZ" sz="4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B16A0-B34C-8CE2-627F-AD49F935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7" y="2012986"/>
            <a:ext cx="4845139" cy="27258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err="1"/>
              <a:t>Ksp</a:t>
            </a:r>
            <a:r>
              <a:rPr lang="en-US" sz="2800" dirty="0"/>
              <a:t> value quantifies the extent to which a compound dissolves in water.</a:t>
            </a:r>
            <a:br>
              <a:rPr lang="en-US" sz="2800" dirty="0"/>
            </a:br>
            <a:r>
              <a:rPr lang="en-US" sz="2800" u="sng" dirty="0"/>
              <a:t>A large </a:t>
            </a:r>
            <a:r>
              <a:rPr lang="en-US" sz="2800" u="sng" dirty="0" err="1"/>
              <a:t>Ksp</a:t>
            </a:r>
            <a:r>
              <a:rPr lang="en-US" sz="2800" u="sng" dirty="0"/>
              <a:t> means high solubility, while a small </a:t>
            </a:r>
            <a:r>
              <a:rPr lang="en-US" sz="2800" u="sng" dirty="0" err="1"/>
              <a:t>Ksp</a:t>
            </a:r>
            <a:r>
              <a:rPr lang="en-US" sz="2800" u="sng" dirty="0"/>
              <a:t> indicates low solubility.</a:t>
            </a:r>
            <a:br>
              <a:rPr lang="en-US" sz="2800" u="sng" dirty="0"/>
            </a:br>
            <a:r>
              <a:rPr lang="en-US" sz="2800" dirty="0"/>
              <a:t>The solubility equilibrium depends on temperature but is independent of the amount of solid present — as long as undissolved solid remains, equilibrium persists.</a:t>
            </a:r>
          </a:p>
          <a:p>
            <a:endParaRPr lang="ru-KZ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Common-ion effect and precipitation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525E3E-50A4-B022-75B9-55DA1825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35710"/>
            <a:ext cx="5451627" cy="30665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</p:spPr>
            <p:txBody>
              <a:bodyPr>
                <a:normAutofit/>
              </a:bodyPr>
              <a:lstStyle/>
              <a:p>
                <a:r>
                  <a:rPr lang="en-US" sz="1900"/>
                  <a:t>The common-ion effect occurs when an ion already present in the solution suppresses the dissolution of a sparingly soluble salt.</a:t>
                </a:r>
                <a:br>
                  <a:rPr lang="en-US" sz="1900"/>
                </a:br>
                <a:r>
                  <a:rPr lang="en-US" sz="1900"/>
                  <a:t>Example:</a:t>
                </a:r>
                <a:br>
                  <a:rPr lang="en-US" sz="1900"/>
                </a:br>
                <a:r>
                  <a:rPr lang="en-US" sz="1900"/>
                  <a:t>Adding NaCl to a saturated solution of AgCl reduces AgCl solubility because of increased [Cl⁻].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𝐴𝑔𝐶</m:t>
                    </m:r>
                    <m:sSub>
                      <m:sSubPr>
                        <m:ctrlPr>
                          <a:rPr lang="ar-IQ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9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ar-IQ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ar-IQ" sz="1900">
                        <a:latin typeface="Cambria Math" panose="02040503050406030204" pitchFamily="18" charset="0"/>
                      </a:rPr>
                      <m:t>⇌</m:t>
                    </m:r>
                    <m:r>
                      <a:rPr lang="ar-IQ" sz="1900" i="1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ar-IQ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sz="19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ar-IQ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9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ar-IQ" sz="19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ar-IQ" sz="19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sz="1900" i="1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ar-IQ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sz="19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ar-IQ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9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ar-IQ" sz="19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ar-IQ" sz="1900"/>
              </a:p>
              <a:p>
                <a:r>
                  <a:rPr lang="en-US" sz="1900"/>
                  <a:t>When [Cl⁻] rises, the equilibrium shifts toward the solid, precipitating AgCl.</a:t>
                </a:r>
                <a:br>
                  <a:rPr lang="en-US" sz="1900"/>
                </a:br>
                <a:r>
                  <a:rPr lang="en-US" sz="1900"/>
                  <a:t>This principle is widely used in qualitative inorganic analysis and purification techniques.</a:t>
                </a:r>
              </a:p>
              <a:p>
                <a:endParaRPr lang="ru-KZ" sz="190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  <a:blipFill>
                <a:blip r:embed="rId3"/>
                <a:stretch>
                  <a:fillRect l="-2973" t="-1661" r="-332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Solubility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Temperature:</a:t>
            </a:r>
            <a:endParaRPr lang="en-US" dirty="0"/>
          </a:p>
          <a:p>
            <a:pPr lvl="1"/>
            <a:r>
              <a:rPr lang="en-US" dirty="0"/>
              <a:t>For endothermic dissolutions, solubility increases with temperature.</a:t>
            </a:r>
          </a:p>
          <a:p>
            <a:pPr lvl="1"/>
            <a:r>
              <a:rPr lang="en-US" dirty="0"/>
              <a:t>For exothermic dissolutions, solubility decreases as temperature rises.</a:t>
            </a:r>
          </a:p>
          <a:p>
            <a:r>
              <a:rPr lang="en-US" b="1" dirty="0"/>
              <a:t>Common ions:</a:t>
            </a:r>
            <a:endParaRPr lang="en-US" dirty="0"/>
          </a:p>
          <a:p>
            <a:pPr lvl="1"/>
            <a:r>
              <a:rPr lang="en-US" dirty="0"/>
              <a:t>Presence of a common ion reduces solubility due to Le </a:t>
            </a:r>
            <a:r>
              <a:rPr lang="en-US" dirty="0" err="1"/>
              <a:t>Châtelier’s</a:t>
            </a:r>
            <a:r>
              <a:rPr lang="en-US" dirty="0"/>
              <a:t> Principle.</a:t>
            </a:r>
          </a:p>
          <a:p>
            <a:r>
              <a:rPr lang="en-US" b="1" dirty="0"/>
              <a:t>pH of the solution:</a:t>
            </a:r>
            <a:endParaRPr lang="en-US" dirty="0"/>
          </a:p>
          <a:p>
            <a:pPr lvl="1"/>
            <a:r>
              <a:rPr lang="en-US" dirty="0"/>
              <a:t>For salts containing basic anions (e.g., carbonates), acidic conditions increase solubility by protonating the anion.</a:t>
            </a:r>
          </a:p>
          <a:p>
            <a:r>
              <a:rPr lang="en-US" b="1" dirty="0"/>
              <a:t>Complex ion formation:</a:t>
            </a:r>
            <a:endParaRPr lang="en-US" dirty="0"/>
          </a:p>
          <a:p>
            <a:pPr lvl="1"/>
            <a:r>
              <a:rPr lang="en-US" dirty="0"/>
              <a:t>Solubility can increase when ions form soluble complexes</a:t>
            </a:r>
            <a:r>
              <a:rPr lang="ar-IQ" dirty="0"/>
              <a:t>.</a:t>
            </a:r>
          </a:p>
          <a:p>
            <a:r>
              <a:rPr lang="en-US" b="1" dirty="0"/>
              <a:t>Solvent polarity:</a:t>
            </a:r>
            <a:endParaRPr lang="en-US" dirty="0"/>
          </a:p>
          <a:p>
            <a:pPr lvl="1"/>
            <a:r>
              <a:rPr lang="en-US" dirty="0"/>
              <a:t>Polar solvents favor dissolution of ionic compounds.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b="1" dirty="0"/>
              <a:t>Applications</a:t>
            </a:r>
            <a:endParaRPr lang="ru-K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9632BC2-7F87-729C-A913-B3FF2EF2B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98464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equilibrium in solution is a dynamic balance between dissolved and undissolved phases.</a:t>
            </a:r>
          </a:p>
          <a:p>
            <a:r>
              <a:rPr lang="en-US" dirty="0" err="1"/>
              <a:t>Ksp</a:t>
            </a:r>
            <a:r>
              <a:rPr lang="en-US" dirty="0"/>
              <a:t> provides a quantitative measure of solubility and is essential for predicting precipitation and dissolution.</a:t>
            </a:r>
          </a:p>
          <a:p>
            <a:r>
              <a:rPr lang="en-US" dirty="0"/>
              <a:t>Le </a:t>
            </a:r>
            <a:r>
              <a:rPr lang="en-US" dirty="0" err="1"/>
              <a:t>Châtelier’s</a:t>
            </a:r>
            <a:r>
              <a:rPr lang="en-US" dirty="0"/>
              <a:t> Principle governs how solubility changes with concentration, temperature, and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Understanding solubility equilibrium enables control of industrial reactions, environmental processes, and biochemical systems.</a:t>
            </a:r>
          </a:p>
          <a:p>
            <a:r>
              <a:rPr lang="en-US"/>
              <a:t>The </a:t>
            </a:r>
            <a:r>
              <a:rPr lang="en-US" dirty="0"/>
              <a:t>equilibrium concept links thermodynamics and chemical reactivity in aqueous systems. Mastering dissolution and solubility behavior allows chemists to design efficient reactions, analyze environmental impacts, and develop new materials and pharmaceuticals.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631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Cambria Math</vt:lpstr>
      <vt:lpstr>Тема Office</vt:lpstr>
      <vt:lpstr>Ретро</vt:lpstr>
      <vt:lpstr>Description of the method of chemical equilibrium in solutions. Dissolution and solubility.</vt:lpstr>
      <vt:lpstr>Concept of chemical equilibrium in solutions</vt:lpstr>
      <vt:lpstr>The process of dissolution</vt:lpstr>
      <vt:lpstr>The solubility product constant (Ksp)</vt:lpstr>
      <vt:lpstr>Common-ion effect and precipitation</vt:lpstr>
      <vt:lpstr>Factors Affecting Solubility</vt:lpstr>
      <vt:lpstr>Applications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2025-11-05T11:56:31Z</dcterms:modified>
</cp:coreProperties>
</file>